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3" r:id="rId4"/>
    <p:sldId id="290" r:id="rId5"/>
    <p:sldId id="303" r:id="rId6"/>
    <p:sldId id="264" r:id="rId7"/>
    <p:sldId id="259" r:id="rId8"/>
    <p:sldId id="261" r:id="rId9"/>
    <p:sldId id="262" r:id="rId10"/>
    <p:sldId id="265" r:id="rId11"/>
    <p:sldId id="267" r:id="rId12"/>
    <p:sldId id="268" r:id="rId13"/>
    <p:sldId id="304" r:id="rId14"/>
    <p:sldId id="269" r:id="rId15"/>
    <p:sldId id="305" r:id="rId16"/>
    <p:sldId id="270" r:id="rId17"/>
    <p:sldId id="271" r:id="rId18"/>
    <p:sldId id="272" r:id="rId19"/>
    <p:sldId id="273" r:id="rId20"/>
    <p:sldId id="274" r:id="rId21"/>
    <p:sldId id="275" r:id="rId22"/>
    <p:sldId id="306" r:id="rId23"/>
    <p:sldId id="276" r:id="rId24"/>
    <p:sldId id="277" r:id="rId25"/>
    <p:sldId id="278" r:id="rId26"/>
    <p:sldId id="295" r:id="rId27"/>
    <p:sldId id="296" r:id="rId28"/>
    <p:sldId id="310" r:id="rId29"/>
    <p:sldId id="297" r:id="rId30"/>
    <p:sldId id="307" r:id="rId31"/>
    <p:sldId id="299" r:id="rId32"/>
    <p:sldId id="302" r:id="rId33"/>
    <p:sldId id="280" r:id="rId34"/>
    <p:sldId id="309" r:id="rId35"/>
    <p:sldId id="279" r:id="rId36"/>
    <p:sldId id="300" r:id="rId37"/>
    <p:sldId id="284" r:id="rId38"/>
    <p:sldId id="301" r:id="rId39"/>
    <p:sldId id="286" r:id="rId40"/>
    <p:sldId id="30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7A57"/>
    <a:srgbClr val="E7D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7776" autoAdjust="0"/>
  </p:normalViewPr>
  <p:slideViewPr>
    <p:cSldViewPr snapToGrid="0">
      <p:cViewPr varScale="1">
        <p:scale>
          <a:sx n="80" d="100"/>
          <a:sy n="80" d="100"/>
        </p:scale>
        <p:origin x="22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46641-B5C1-4719-88A6-E5F31E27114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10005-3C2D-4AB7-AD50-38BABC68C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91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 bizarre set of circumstances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10005-3C2D-4AB7-AD50-38BABC68CE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94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This is from the frequency grammar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10005-3C2D-4AB7-AD50-38BABC68CE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72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Then I got a job here and had to think differently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Who could ever think…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10005-3C2D-4AB7-AD50-38BABC68CE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73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more people used</a:t>
            </a:r>
            <a:r>
              <a:rPr lang="en-US" baseline="0" dirty="0" smtClean="0"/>
              <a:t> computers, the more we wanted them to be as versed in language as we were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10005-3C2D-4AB7-AD50-38BABC68CE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44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Distributional semantics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10005-3C2D-4AB7-AD50-38BABC68CE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90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“baptism by fire”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10005-3C2D-4AB7-AD50-38BABC68CE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41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Realizing that computational linguistics is a way to harness language put it on my good side.</a:t>
            </a:r>
          </a:p>
          <a:p>
            <a:r>
              <a:rPr lang="en-US" dirty="0" smtClean="0"/>
              <a:t>Computational linguistics is more so an act of communication than</a:t>
            </a:r>
            <a:r>
              <a:rPr lang="en-US" baseline="0" dirty="0" smtClean="0"/>
              <a:t> an act of computation; it’s bringing the computer into human communication to augment it, not corrupt it. </a:t>
            </a:r>
          </a:p>
          <a:p>
            <a:r>
              <a:rPr lang="en-US" baseline="0" dirty="0" smtClean="0"/>
              <a:t>We at M*Modal understand this. Thank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10005-3C2D-4AB7-AD50-38BABC68CE9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7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Extremely quick rundown of where I’m coming from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smtClean="0"/>
              <a:t>I liked CS and Ling but thought</a:t>
            </a:r>
            <a:r>
              <a:rPr lang="en-US" baseline="0" dirty="0" smtClean="0"/>
              <a:t> they should be two distinct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10005-3C2D-4AB7-AD50-38BABC68CE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02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 fact, Wikipedia distinguishes them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This is the kind of stigma I thought CL had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10005-3C2D-4AB7-AD50-38BABC68CE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99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Then I got a job here and had to think differently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Who could ever think…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10005-3C2D-4AB7-AD50-38BABC68CE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67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Let’s see how much further we’ve gotten with CL since then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10005-3C2D-4AB7-AD50-38BABC68CE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06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way I used to look at</a:t>
            </a:r>
            <a:r>
              <a:rPr lang="en-US" baseline="0" dirty="0" smtClean="0"/>
              <a:t> it was that there was a sharp disconnect between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the way computer science looked at the world, which is full of problems to be solved using logic and mathematics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Linguistics, which seeks to understand the nature of one of the most fundamentally human characteristics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10005-3C2D-4AB7-AD50-38BABC68CE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38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Though now distinct, they came from the same root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We’re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start at where theoretical CL begins and end up with Applied CL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10005-3C2D-4AB7-AD50-38BABC68CE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7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Formal languages descend from the idea of “grammaticality”, or that some utterances</a:t>
            </a:r>
            <a:r>
              <a:rPr lang="en-US" baseline="0" dirty="0" smtClean="0"/>
              <a:t> are grammatical and some are not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10005-3C2D-4AB7-AD50-38BABC68CE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62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10005-3C2D-4AB7-AD50-38BABC68CE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1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33815-E2C0-499D-9186-2A341FA5AFB3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2ADA5-D5EA-48DD-B2A2-3ED4CF106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99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33815-E2C0-499D-9186-2A341FA5AFB3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2ADA5-D5EA-48DD-B2A2-3ED4CF106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7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33815-E2C0-499D-9186-2A341FA5AFB3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2ADA5-D5EA-48DD-B2A2-3ED4CF106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9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9250"/>
            <a:ext cx="10515600" cy="61078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1584"/>
            <a:ext cx="10515600" cy="462537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33815-E2C0-499D-9186-2A341FA5AFB3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2ADA5-D5EA-48DD-B2A2-3ED4CF1067C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566845"/>
          </a:xfrm>
          <a:prstGeom prst="rect">
            <a:avLst/>
          </a:prstGeom>
          <a:solidFill>
            <a:srgbClr val="B97A57"/>
          </a:solidFill>
          <a:ln>
            <a:solidFill>
              <a:srgbClr val="B97A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0" y="993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entury Schoolbook" panose="02040604050505020304" pitchFamily="18" charset="0"/>
              </a:rPr>
              <a:t>Computational Linguistics For</a:t>
            </a:r>
            <a:r>
              <a:rPr lang="en-US" baseline="0" dirty="0" smtClean="0">
                <a:solidFill>
                  <a:schemeClr val="bg1">
                    <a:lumMod val="75000"/>
                  </a:schemeClr>
                </a:solidFill>
                <a:latin typeface="Century Schoolbook" panose="02040604050505020304" pitchFamily="18" charset="0"/>
              </a:rPr>
              <a:t> People Who Specifically Avoid Computational Linguistics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086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50940"/>
            <a:ext cx="10515600" cy="3511536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33815-E2C0-499D-9186-2A341FA5AFB3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2ADA5-D5EA-48DD-B2A2-3ED4CF1067C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566845"/>
          </a:xfrm>
          <a:prstGeom prst="rect">
            <a:avLst/>
          </a:prstGeom>
          <a:solidFill>
            <a:srgbClr val="B97A57"/>
          </a:solidFill>
          <a:ln>
            <a:solidFill>
              <a:srgbClr val="B97A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993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entury Schoolbook" panose="02040604050505020304" pitchFamily="18" charset="0"/>
              </a:rPr>
              <a:t>Computational Linguistics For</a:t>
            </a:r>
            <a:r>
              <a:rPr lang="en-US" baseline="0" dirty="0" smtClean="0">
                <a:solidFill>
                  <a:schemeClr val="bg1">
                    <a:lumMod val="75000"/>
                  </a:schemeClr>
                </a:solidFill>
                <a:latin typeface="Century Schoolbook" panose="02040604050505020304" pitchFamily="18" charset="0"/>
              </a:rPr>
              <a:t> People Who Specifically Avoid Computational Linguistics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72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33815-E2C0-499D-9186-2A341FA5AFB3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2ADA5-D5EA-48DD-B2A2-3ED4CF106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02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33815-E2C0-499D-9186-2A341FA5AFB3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2ADA5-D5EA-48DD-B2A2-3ED4CF106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6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33815-E2C0-499D-9186-2A341FA5AFB3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2ADA5-D5EA-48DD-B2A2-3ED4CF106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3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33815-E2C0-499D-9186-2A341FA5AFB3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2ADA5-D5EA-48DD-B2A2-3ED4CF1067C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566845"/>
          </a:xfrm>
          <a:prstGeom prst="rect">
            <a:avLst/>
          </a:prstGeom>
          <a:solidFill>
            <a:srgbClr val="B97A57"/>
          </a:solidFill>
          <a:ln>
            <a:solidFill>
              <a:srgbClr val="B97A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9930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entury Schoolbook" panose="02040604050505020304" pitchFamily="18" charset="0"/>
              </a:rPr>
              <a:t>Computational Linguistics For</a:t>
            </a:r>
            <a:r>
              <a:rPr lang="en-US" baseline="0" dirty="0" smtClean="0">
                <a:solidFill>
                  <a:schemeClr val="bg1">
                    <a:lumMod val="75000"/>
                  </a:schemeClr>
                </a:solidFill>
                <a:latin typeface="Century Schoolbook" panose="02040604050505020304" pitchFamily="18" charset="0"/>
              </a:rPr>
              <a:t> People Who Specifically Avoid Computational Linguistics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0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33815-E2C0-499D-9186-2A341FA5AFB3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2ADA5-D5EA-48DD-B2A2-3ED4CF106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77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33815-E2C0-499D-9186-2A341FA5AFB3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2ADA5-D5EA-48DD-B2A2-3ED4CF106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1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0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entury Schoolbook" panose="02040604050505020304" pitchFamily="18" charset="0"/>
              </a:defRPr>
            </a:lvl1pPr>
          </a:lstStyle>
          <a:p>
            <a:fld id="{33833815-E2C0-499D-9186-2A341FA5AFB3}" type="datetimeFigureOut">
              <a:rPr lang="en-US" smtClean="0"/>
              <a:pPr/>
              <a:t>9/24/2019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entury Schoolbook" panose="02040604050505020304" pitchFamily="18" charset="0"/>
              </a:defRPr>
            </a:lvl1pPr>
          </a:lstStyle>
          <a:p>
            <a:fld id="{FD22ADA5-D5EA-48DD-B2A2-3ED4CF1067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2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Century Schoolbook" panose="020406040505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Century Schoolbook" panose="020406040505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Century Schoolbook" panose="020406040505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Century Schoolbook" panose="020406040505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Century Schoolbook" panose="020406040505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Century Schoolbook" panose="020406040505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Computational Linguistics For People Who Specifically Avoid Computational Linguistics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Marty Taylor • Closed Loop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81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do with Computational Linguistics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translation</a:t>
            </a:r>
          </a:p>
          <a:p>
            <a:r>
              <a:rPr lang="en-US" dirty="0" smtClean="0"/>
              <a:t>Analyze usage of language</a:t>
            </a:r>
          </a:p>
          <a:p>
            <a:r>
              <a:rPr lang="en-US" dirty="0" smtClean="0"/>
              <a:t>Extracting information from text</a:t>
            </a:r>
          </a:p>
          <a:p>
            <a:r>
              <a:rPr lang="en-US" dirty="0" smtClean="0"/>
              <a:t>Speak to a computer and have it perform actions and help your patients, because you are a doctor</a:t>
            </a:r>
          </a:p>
          <a:p>
            <a:r>
              <a:rPr lang="en-US" dirty="0" smtClean="0"/>
              <a:t>…and many more!</a:t>
            </a:r>
          </a:p>
          <a:p>
            <a:endParaRPr lang="en-US" dirty="0" smtClean="0"/>
          </a:p>
          <a:p>
            <a:r>
              <a:rPr lang="en-US" dirty="0" smtClean="0"/>
              <a:t>Understand How All of Human Language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59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851321" y="1489046"/>
            <a:ext cx="0" cy="52221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handshake mem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507" y="1304742"/>
            <a:ext cx="9823507" cy="552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49625" y="2824817"/>
            <a:ext cx="2869649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Practical and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Mathematic Uses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</a:t>
            </a: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 Computer Science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60763" y="2121622"/>
            <a:ext cx="4212369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Studying Language in a Way that is both Scientifically Rigorous and Respectful of Human Imperfection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61082" y="2824817"/>
            <a:ext cx="2869649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Practical and</a:t>
            </a:r>
          </a:p>
          <a:p>
            <a:pPr algn="ctr"/>
            <a:r>
              <a:rPr lang="en-US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Mathematic Uses</a:t>
            </a:r>
          </a:p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</a:t>
            </a:r>
            <a:r>
              <a:rPr lang="en-US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 Computer Science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87757" y="1537795"/>
            <a:ext cx="248773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Computational</a:t>
            </a:r>
          </a:p>
          <a:p>
            <a:pPr algn="ctr"/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Linguistics</a:t>
            </a:r>
            <a:endParaRPr lang="en-US" sz="2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75198" y="2121622"/>
            <a:ext cx="4392720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Studying Language in a Way that is both Scientifically Rigorous and Respectful of Human Imperfection</a:t>
            </a:r>
            <a:endParaRPr lang="en-US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15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5" grpId="0" build="allAtOnce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Linguistics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8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tree trunk clipar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250" y="1004643"/>
            <a:ext cx="5827500" cy="722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655378" y="5934670"/>
            <a:ext cx="68812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Language has Structure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47975" y="1890713"/>
            <a:ext cx="132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62975" y="1847850"/>
            <a:ext cx="1309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Language Acquisition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62637" y="635311"/>
            <a:ext cx="122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Grammars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81588" y="1085850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Syntax Parsing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15188" y="1085850"/>
            <a:ext cx="1552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 of Speech tagging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0275" y="338137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Discourse</a:t>
            </a:r>
          </a:p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28525" y="801347"/>
            <a:ext cx="1685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Named-Entity</a:t>
            </a:r>
          </a:p>
          <a:p>
            <a:r>
              <a:rPr lang="en-US" dirty="0" smtClean="0"/>
              <a:t>Recognition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182100" y="3552974"/>
            <a:ext cx="150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Phonological</a:t>
            </a:r>
          </a:p>
          <a:p>
            <a:r>
              <a:rPr lang="en-US" dirty="0" smtClean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9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two main flavors of computational linguistics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 Computational Linguistics</a:t>
            </a:r>
          </a:p>
          <a:p>
            <a:pPr lvl="1"/>
            <a:r>
              <a:rPr lang="en-US" dirty="0" smtClean="0"/>
              <a:t>Trying to learn about the structure of language using computational means</a:t>
            </a:r>
          </a:p>
          <a:p>
            <a:endParaRPr lang="en-US" dirty="0"/>
          </a:p>
          <a:p>
            <a:r>
              <a:rPr lang="en-US" dirty="0" smtClean="0"/>
              <a:t>Applied Computational Linguistics</a:t>
            </a:r>
          </a:p>
          <a:p>
            <a:pPr lvl="1"/>
            <a:r>
              <a:rPr lang="en-US" dirty="0"/>
              <a:t>Using language and computers to solve practical problems</a:t>
            </a:r>
          </a:p>
        </p:txBody>
      </p:sp>
    </p:spTree>
    <p:extLst>
      <p:ext uri="{BB962C8B-B14F-4D97-AF65-F5344CB8AC3E}">
        <p14:creationId xmlns:p14="http://schemas.microsoft.com/office/powerpoint/2010/main" val="390573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A sequence of objects – whether words or sounds or characters, etc.</a:t>
            </a:r>
          </a:p>
          <a:p>
            <a:pPr lvl="1"/>
            <a:endParaRPr lang="en-US" dirty="0"/>
          </a:p>
          <a:p>
            <a:r>
              <a:rPr lang="en-US" dirty="0" smtClean="0"/>
              <a:t>Formal Language</a:t>
            </a:r>
          </a:p>
          <a:p>
            <a:pPr lvl="1"/>
            <a:r>
              <a:rPr lang="en-US" dirty="0" smtClean="0"/>
              <a:t>The set of “grammatical” strings</a:t>
            </a:r>
          </a:p>
          <a:p>
            <a:pPr lvl="1"/>
            <a:endParaRPr lang="en-US" dirty="0"/>
          </a:p>
          <a:p>
            <a:r>
              <a:rPr lang="en-US" dirty="0" smtClean="0"/>
              <a:t>Formal Grammar</a:t>
            </a:r>
          </a:p>
          <a:p>
            <a:pPr lvl="1"/>
            <a:r>
              <a:rPr lang="en-US" dirty="0" smtClean="0"/>
              <a:t>A set of rules used to create or validate those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66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formal languages relate to each other?</a:t>
            </a:r>
            <a:endParaRPr lang="en-US" dirty="0"/>
          </a:p>
        </p:txBody>
      </p:sp>
      <p:pic>
        <p:nvPicPr>
          <p:cNvPr id="1026" name="Picture 2" descr="The Chomsky 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396" y="1423980"/>
            <a:ext cx="6305208" cy="453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612932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The Chomsky Hierarchy</a:t>
            </a:r>
            <a:endParaRPr lang="en-US" sz="3600" dirty="0"/>
          </a:p>
        </p:txBody>
      </p:sp>
      <p:sp>
        <p:nvSpPr>
          <p:cNvPr id="6" name="Right Arrow 5"/>
          <p:cNvSpPr/>
          <p:nvPr/>
        </p:nvSpPr>
        <p:spPr>
          <a:xfrm>
            <a:off x="3889717" y="5135337"/>
            <a:ext cx="1331460" cy="30956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3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Lowest Level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689" y="2266951"/>
            <a:ext cx="9368622" cy="3138487"/>
          </a:xfrm>
        </p:spPr>
      </p:pic>
    </p:spTree>
    <p:extLst>
      <p:ext uri="{BB962C8B-B14F-4D97-AF65-F5344CB8AC3E}">
        <p14:creationId xmlns:p14="http://schemas.microsoft.com/office/powerpoint/2010/main" val="411218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364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End of slide show, click to exit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4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match one string or another string</a:t>
            </a:r>
          </a:p>
          <a:p>
            <a:r>
              <a:rPr lang="en-US" dirty="0" smtClean="0"/>
              <a:t>Can match any character using a wildcard</a:t>
            </a:r>
          </a:p>
          <a:p>
            <a:r>
              <a:rPr lang="en-US" dirty="0" smtClean="0"/>
              <a:t>Can match something a certain number of times</a:t>
            </a:r>
          </a:p>
          <a:p>
            <a:pPr lvl="1"/>
            <a:r>
              <a:rPr lang="en-US" dirty="0" smtClean="0"/>
              <a:t>Can also match things no times, or infinite times, or both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dirty="0"/>
              <a:t>((</a:t>
            </a:r>
            <a:r>
              <a:rPr lang="en-US" dirty="0" err="1"/>
              <a:t>s?he</a:t>
            </a:r>
            <a:r>
              <a:rPr lang="en-US" dirty="0"/>
              <a:t> </a:t>
            </a:r>
            <a:r>
              <a:rPr lang="en-US" dirty="0" err="1"/>
              <a:t>said|what</a:t>
            </a:r>
            <a:r>
              <a:rPr lang="en-US" dirty="0"/>
              <a:t>) ?)*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4664927" y="4822089"/>
            <a:ext cx="328612" cy="23801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6200000">
            <a:off x="6050699" y="4822087"/>
            <a:ext cx="328612" cy="23801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7269842" y="4822087"/>
            <a:ext cx="328612" cy="23801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1700000">
            <a:off x="7932001" y="4379176"/>
            <a:ext cx="328612" cy="23801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81023"/>
            <a:ext cx="10515600" cy="456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1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((</a:t>
            </a:r>
            <a:r>
              <a:rPr lang="en-US" dirty="0" err="1"/>
              <a:t>s?he</a:t>
            </a:r>
            <a:r>
              <a:rPr lang="en-US" dirty="0"/>
              <a:t> </a:t>
            </a:r>
            <a:r>
              <a:rPr lang="en-US" dirty="0" err="1"/>
              <a:t>said|what</a:t>
            </a:r>
            <a:r>
              <a:rPr lang="en-US" dirty="0"/>
              <a:t>) ?)*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 said what she said</a:t>
            </a:r>
          </a:p>
          <a:p>
            <a:r>
              <a:rPr lang="en-US" dirty="0" smtClean="0"/>
              <a:t>what he said she said</a:t>
            </a:r>
          </a:p>
          <a:p>
            <a:r>
              <a:rPr lang="en-US" dirty="0" smtClean="0"/>
              <a:t>he said what she said he said he said what </a:t>
            </a:r>
            <a:r>
              <a:rPr lang="en-US" dirty="0" err="1" smtClean="0"/>
              <a:t>what</a:t>
            </a:r>
            <a:r>
              <a:rPr lang="en-US" dirty="0" smtClean="0"/>
              <a:t> she said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 err="1" smtClean="0"/>
              <a:t>what</a:t>
            </a:r>
            <a:r>
              <a:rPr lang="en-US" dirty="0" smtClean="0"/>
              <a:t> </a:t>
            </a:r>
            <a:r>
              <a:rPr lang="en-US" dirty="0" err="1" smtClean="0"/>
              <a:t>what</a:t>
            </a:r>
            <a:r>
              <a:rPr lang="en-US" dirty="0" smtClean="0"/>
              <a:t> </a:t>
            </a:r>
            <a:r>
              <a:rPr lang="en-US" dirty="0" err="1" smtClean="0"/>
              <a:t>what</a:t>
            </a:r>
            <a:r>
              <a:rPr lang="en-US" dirty="0" smtClean="0"/>
              <a:t> </a:t>
            </a:r>
            <a:r>
              <a:rPr lang="en-US" dirty="0" err="1" smtClean="0"/>
              <a:t>what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2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they represent language?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No.</a:t>
            </a:r>
          </a:p>
          <a:p>
            <a:r>
              <a:rPr lang="en-US" dirty="0" smtClean="0"/>
              <a:t>Language is too complex</a:t>
            </a:r>
          </a:p>
          <a:p>
            <a:r>
              <a:rPr lang="en-US" dirty="0" smtClean="0"/>
              <a:t>There are structures that are mathematically impossible with 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162491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Palindromes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Strings that are the same forwards and backwards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Given the letters D, M, A</a:t>
            </a:r>
            <a:endParaRPr lang="en-US" dirty="0"/>
          </a:p>
          <a:p>
            <a:r>
              <a:rPr lang="en-US" dirty="0" smtClean="0"/>
              <a:t>How could we ensure that this was a palindrome, like MADAM or ADAMADA?</a:t>
            </a:r>
          </a:p>
          <a:p>
            <a:endParaRPr lang="en-US" dirty="0"/>
          </a:p>
          <a:p>
            <a:r>
              <a:rPr lang="en-US" dirty="0" smtClean="0"/>
              <a:t>You can’t guarantee that the end will be the same as the beginning</a:t>
            </a:r>
          </a:p>
        </p:txBody>
      </p:sp>
    </p:spTree>
    <p:extLst>
      <p:ext uri="{BB962C8B-B14F-4D97-AF65-F5344CB8AC3E}">
        <p14:creationId xmlns:p14="http://schemas.microsoft.com/office/powerpoint/2010/main" val="306134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Context-Free Grammars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powerful than regular</a:t>
            </a:r>
            <a:br>
              <a:rPr lang="en-US" dirty="0" smtClean="0"/>
            </a:br>
            <a:r>
              <a:rPr lang="en-US" dirty="0" smtClean="0"/>
              <a:t>expressions</a:t>
            </a:r>
          </a:p>
          <a:p>
            <a:r>
              <a:rPr lang="en-US" dirty="0" smtClean="0"/>
              <a:t>Can express all regular</a:t>
            </a:r>
            <a:br>
              <a:rPr lang="en-US" dirty="0" smtClean="0"/>
            </a:br>
            <a:r>
              <a:rPr lang="en-US" dirty="0" smtClean="0"/>
              <a:t>expressions</a:t>
            </a:r>
          </a:p>
          <a:p>
            <a:endParaRPr lang="en-US" dirty="0"/>
          </a:p>
          <a:p>
            <a:r>
              <a:rPr lang="en-US" dirty="0" smtClean="0"/>
              <a:t>Often used to model</a:t>
            </a:r>
            <a:br>
              <a:rPr lang="en-US" dirty="0" smtClean="0"/>
            </a:br>
            <a:r>
              <a:rPr lang="en-US" dirty="0" smtClean="0"/>
              <a:t>language</a:t>
            </a:r>
          </a:p>
        </p:txBody>
      </p:sp>
      <p:pic>
        <p:nvPicPr>
          <p:cNvPr id="4" name="Picture 2" descr="The Chomsky hierarch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192" y="2033587"/>
            <a:ext cx="6305208" cy="453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710113" y="4881563"/>
            <a:ext cx="2581275" cy="30956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6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Pāṇini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considered the first linguist</a:t>
            </a:r>
            <a:endParaRPr lang="en-US" dirty="0"/>
          </a:p>
          <a:p>
            <a:r>
              <a:rPr lang="en-US" dirty="0" smtClean="0"/>
              <a:t>Wrote the first context-free grammar in 7</a:t>
            </a:r>
            <a:r>
              <a:rPr lang="en-US" baseline="30000" dirty="0" smtClean="0"/>
              <a:t>th</a:t>
            </a:r>
            <a:r>
              <a:rPr lang="en-US" dirty="0" smtClean="0"/>
              <a:t> to 4</a:t>
            </a:r>
            <a:r>
              <a:rPr lang="en-US" baseline="30000" dirty="0" smtClean="0"/>
              <a:t>th</a:t>
            </a:r>
            <a:r>
              <a:rPr lang="en-US" dirty="0" smtClean="0"/>
              <a:t> century BCE</a:t>
            </a:r>
            <a:endParaRPr lang="en-US" dirty="0"/>
          </a:p>
        </p:txBody>
      </p:sp>
      <p:pic>
        <p:nvPicPr>
          <p:cNvPr id="2050" name="Picture 2" descr="https://upload.wikimedia.org/wikipedia/commons/5/50/Birch_bark_MS_from_Kashmir_of_the_Rupavatra_Wellcome_L00326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75" y="2689941"/>
            <a:ext cx="6165849" cy="402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18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140" y="858047"/>
            <a:ext cx="8239720" cy="10986294"/>
          </a:xfrm>
        </p:spPr>
      </p:pic>
    </p:spTree>
    <p:extLst>
      <p:ext uri="{BB962C8B-B14F-4D97-AF65-F5344CB8AC3E}">
        <p14:creationId xmlns:p14="http://schemas.microsoft.com/office/powerpoint/2010/main" val="280381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040" y="699250"/>
            <a:ext cx="4505920" cy="6007893"/>
          </a:xfrm>
        </p:spPr>
      </p:pic>
    </p:spTree>
    <p:extLst>
      <p:ext uri="{BB962C8B-B14F-4D97-AF65-F5344CB8AC3E}">
        <p14:creationId xmlns:p14="http://schemas.microsoft.com/office/powerpoint/2010/main" val="160211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42" y="699250"/>
            <a:ext cx="4582716" cy="6110288"/>
          </a:xfrm>
        </p:spPr>
      </p:pic>
    </p:spTree>
    <p:extLst>
      <p:ext uri="{BB962C8B-B14F-4D97-AF65-F5344CB8AC3E}">
        <p14:creationId xmlns:p14="http://schemas.microsoft.com/office/powerpoint/2010/main" val="324040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Enough Context-Free Grammar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There are two &lt;</a:t>
            </a:r>
            <a:r>
              <a:rPr lang="en-US" dirty="0" err="1" smtClean="0"/>
              <a:t>pluralNoun</a:t>
            </a:r>
            <a:r>
              <a:rPr lang="en-US" dirty="0" smtClean="0"/>
              <a:t>&gt;.</a:t>
            </a:r>
          </a:p>
          <a:p>
            <a:pPr marL="0" indent="0" algn="ctr">
              <a:buNone/>
            </a:pPr>
            <a:r>
              <a:rPr lang="en-US" dirty="0" smtClean="0"/>
              <a:t>&lt;</a:t>
            </a:r>
            <a:r>
              <a:rPr lang="en-US" dirty="0" err="1"/>
              <a:t>pluralNoun</a:t>
            </a:r>
            <a:r>
              <a:rPr lang="en-US" dirty="0"/>
              <a:t>&gt; = &lt;</a:t>
            </a:r>
            <a:r>
              <a:rPr lang="en-US" dirty="0" smtClean="0"/>
              <a:t>noun&gt;s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	    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        &lt;noun&gt; = 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6" t="29861" r="8635" b="35764"/>
          <a:stretch/>
        </p:blipFill>
        <p:spPr>
          <a:xfrm>
            <a:off x="4783931" y="1483839"/>
            <a:ext cx="2624137" cy="1974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9028" r="30232" b="66805"/>
          <a:stretch/>
        </p:blipFill>
        <p:spPr>
          <a:xfrm>
            <a:off x="6196013" y="4761160"/>
            <a:ext cx="2038350" cy="165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9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M*Modal Grammars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61" y="2695575"/>
            <a:ext cx="3455641" cy="2847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397" y="2730714"/>
            <a:ext cx="2416237" cy="2533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376" y="2503915"/>
            <a:ext cx="3288847" cy="31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2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906713"/>
            <a:ext cx="15828327" cy="9764713"/>
            <a:chOff x="0" y="-2906713"/>
            <a:chExt cx="15828327" cy="976471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4952" y="-2906713"/>
              <a:ext cx="333375" cy="238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" name="Oval 8"/>
          <p:cNvSpPr/>
          <p:nvPr/>
        </p:nvSpPr>
        <p:spPr>
          <a:xfrm>
            <a:off x="3857625" y="2976563"/>
            <a:ext cx="3929063" cy="11001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0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M*Modal Grammars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592336"/>
            <a:ext cx="10515600" cy="543279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5400000">
            <a:off x="2663431" y="3125393"/>
            <a:ext cx="835816" cy="30956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5400000">
            <a:off x="9416656" y="3072520"/>
            <a:ext cx="835816" cy="30956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7483081" y="4345869"/>
            <a:ext cx="835816" cy="30956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6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they represent Language?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</a:t>
            </a:r>
            <a:r>
              <a:rPr lang="en-US" dirty="0" smtClean="0"/>
              <a:t>exactly, but they can do the job</a:t>
            </a:r>
          </a:p>
          <a:p>
            <a:r>
              <a:rPr lang="en-US" dirty="0" smtClean="0"/>
              <a:t>Well…</a:t>
            </a:r>
          </a:p>
        </p:txBody>
      </p:sp>
      <p:pic>
        <p:nvPicPr>
          <p:cNvPr id="4098" name="Picture 2" descr="https://upload.wikimedia.org/wikipedia/commons/a/a9/Noam_Chomsky_portrait_20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526" y="4219418"/>
            <a:ext cx="4537075" cy="564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12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9250"/>
            <a:ext cx="10515600" cy="1121161"/>
          </a:xfrm>
        </p:spPr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of </a:t>
            </a:r>
            <a:r>
              <a:rPr lang="en-US" dirty="0" smtClean="0"/>
              <a:t>people who think </a:t>
            </a:r>
            <a:r>
              <a:rPr lang="en-US" dirty="0"/>
              <a:t>we could accurately represent the complexities of human language using computers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925274"/>
            <a:ext cx="10515600" cy="4251690"/>
          </a:xfrm>
        </p:spPr>
        <p:txBody>
          <a:bodyPr/>
          <a:lstStyle/>
          <a:p>
            <a:r>
              <a:rPr lang="en-US" dirty="0" smtClean="0"/>
              <a:t>The US Government</a:t>
            </a:r>
          </a:p>
          <a:p>
            <a:r>
              <a:rPr lang="en-US" dirty="0" smtClean="0"/>
              <a:t>Noam Chomsky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Transformational Grammars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Made by Noam Chomsky – American linguist</a:t>
            </a:r>
          </a:p>
          <a:p>
            <a:endParaRPr lang="en-US" dirty="0"/>
          </a:p>
          <a:p>
            <a:r>
              <a:rPr lang="en-US" dirty="0" smtClean="0"/>
              <a:t>Context-Free Grammars that edit not only strings,</a:t>
            </a:r>
            <a:br>
              <a:rPr lang="en-US" dirty="0" smtClean="0"/>
            </a:br>
            <a:r>
              <a:rPr lang="en-US" dirty="0" smtClean="0"/>
              <a:t>but also </a:t>
            </a:r>
            <a:r>
              <a:rPr lang="en-US" i="1" dirty="0" smtClean="0"/>
              <a:t>their own rules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smtClean="0"/>
              <a:t>Founded the linguistic framework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 err="1" smtClean="0"/>
              <a:t>generativism</a:t>
            </a:r>
            <a:r>
              <a:rPr lang="en-US" dirty="0"/>
              <a:t> </a:t>
            </a:r>
            <a:r>
              <a:rPr lang="en-US" dirty="0" smtClean="0"/>
              <a:t>&amp; essentially turned</a:t>
            </a:r>
            <a:br>
              <a:rPr lang="en-US" dirty="0" smtClean="0"/>
            </a:br>
            <a:r>
              <a:rPr lang="en-US" dirty="0" smtClean="0"/>
              <a:t>computational linguistics on its head</a:t>
            </a:r>
            <a:endParaRPr lang="en-US" dirty="0"/>
          </a:p>
        </p:txBody>
      </p:sp>
      <p:pic>
        <p:nvPicPr>
          <p:cNvPr id="5122" name="Picture 2" descr="https://upload.wikimedia.org/wikipedia/commons/a/a9/Noam_Chomsky_portrait_20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371" y="3138969"/>
            <a:ext cx="2804589" cy="348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24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English </a:t>
            </a:r>
            <a:r>
              <a:rPr lang="en-US" dirty="0" err="1" smtClean="0"/>
              <a:t>Passivization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ate the </a:t>
            </a:r>
            <a:r>
              <a:rPr lang="en-US" dirty="0"/>
              <a:t>apple ⇒ </a:t>
            </a:r>
            <a:r>
              <a:rPr lang="en-US" dirty="0" smtClean="0"/>
              <a:t>The apple was eaten (by me)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&lt;Noun Phrase 1&gt; &lt;Verb&gt; &lt;Noun Phrase 2&gt;</a:t>
            </a:r>
          </a:p>
          <a:p>
            <a:pPr marL="0" indent="0" algn="ctr">
              <a:buNone/>
            </a:pPr>
            <a:r>
              <a:rPr lang="en-US" dirty="0"/>
              <a:t>⇓</a:t>
            </a:r>
          </a:p>
          <a:p>
            <a:pPr marL="0" indent="0" algn="ctr">
              <a:buNone/>
            </a:pPr>
            <a:r>
              <a:rPr lang="en-US" dirty="0" smtClean="0"/>
              <a:t>&lt;Noun Phrase 2&gt; &lt;BE&gt; &lt;Verb&gt; (by &lt;Noun Phrase 1&gt;)</a:t>
            </a:r>
          </a:p>
        </p:txBody>
      </p:sp>
    </p:spTree>
    <p:extLst>
      <p:ext uri="{BB962C8B-B14F-4D97-AF65-F5344CB8AC3E}">
        <p14:creationId xmlns:p14="http://schemas.microsoft.com/office/powerpoint/2010/main" val="404692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Context-Sensitive Grammars &amp; Turing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are Transformational Grammars on the Chomsky hierarchy?</a:t>
            </a:r>
          </a:p>
          <a:p>
            <a:endParaRPr lang="en-US" dirty="0"/>
          </a:p>
          <a:p>
            <a:r>
              <a:rPr lang="en-US" dirty="0" smtClean="0"/>
              <a:t>They are extremely</a:t>
            </a:r>
            <a:br>
              <a:rPr lang="en-US" dirty="0" smtClean="0"/>
            </a:br>
            <a:r>
              <a:rPr lang="en-US" dirty="0" smtClean="0"/>
              <a:t>powerful…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…too powerful</a:t>
            </a:r>
            <a:endParaRPr lang="en-US" dirty="0"/>
          </a:p>
        </p:txBody>
      </p:sp>
      <p:pic>
        <p:nvPicPr>
          <p:cNvPr id="4" name="Picture 2" descr="The Chomsky hierarch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192" y="2033587"/>
            <a:ext cx="6305208" cy="453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936671" y="2829606"/>
            <a:ext cx="1331460" cy="30956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404192" y="3944712"/>
            <a:ext cx="1331460" cy="30956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</a:t>
            </a:r>
            <a:r>
              <a:rPr lang="en-US" i="1" dirty="0" smtClean="0"/>
              <a:t>use</a:t>
            </a:r>
            <a:r>
              <a:rPr lang="en-US" dirty="0" smtClean="0"/>
              <a:t> language, even if we don’t fully understand how it works?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Yes.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33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very broad term meaning “computers are finding, understanding, and using the language in input”</a:t>
            </a:r>
          </a:p>
          <a:p>
            <a:endParaRPr lang="en-US" dirty="0"/>
          </a:p>
          <a:p>
            <a:r>
              <a:rPr lang="en-US" dirty="0" smtClean="0"/>
              <a:t>NLP subjects include:</a:t>
            </a:r>
          </a:p>
          <a:p>
            <a:pPr lvl="1"/>
            <a:r>
              <a:rPr lang="en-US" dirty="0" smtClean="0"/>
              <a:t>Part of Speech tagging</a:t>
            </a:r>
          </a:p>
          <a:p>
            <a:pPr lvl="1"/>
            <a:r>
              <a:rPr lang="en-US" dirty="0" smtClean="0"/>
              <a:t>Syntax Parsing</a:t>
            </a:r>
          </a:p>
          <a:p>
            <a:pPr lvl="1"/>
            <a:r>
              <a:rPr lang="en-US" dirty="0" smtClean="0"/>
              <a:t>Word Segmentation</a:t>
            </a:r>
          </a:p>
          <a:p>
            <a:pPr lvl="1"/>
            <a:r>
              <a:rPr lang="en-US" dirty="0" smtClean="0"/>
              <a:t>Named Entity Recognition</a:t>
            </a:r>
          </a:p>
          <a:p>
            <a:pPr lvl="1"/>
            <a:r>
              <a:rPr lang="en-US" dirty="0" smtClean="0"/>
              <a:t>Discourse Analysis</a:t>
            </a:r>
          </a:p>
          <a:p>
            <a:pPr lvl="1"/>
            <a:r>
              <a:rPr lang="en-US" dirty="0"/>
              <a:t> 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146" name="Picture 2" descr="Image result for and many m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90" y="5279570"/>
            <a:ext cx="2449288" cy="122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98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“You shall know a word by the company it keeps!”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John R. Firth, 1957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teaching a computer the language, tell the computer to learn the language itself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Give the machine input and output and tell it to turn one into the other</a:t>
            </a:r>
          </a:p>
          <a:p>
            <a:pPr lvl="1"/>
            <a:endParaRPr lang="en-US" dirty="0"/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Just give it input and let it find patterns on its own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0" r="34562" b="58264"/>
          <a:stretch/>
        </p:blipFill>
        <p:spPr>
          <a:xfrm>
            <a:off x="2057401" y="2995613"/>
            <a:ext cx="2614612" cy="2862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13"/>
          <a:stretch/>
        </p:blipFill>
        <p:spPr>
          <a:xfrm>
            <a:off x="5971905" y="2619374"/>
            <a:ext cx="4658264" cy="375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6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943" y="742121"/>
            <a:ext cx="6996113" cy="597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6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Skeptic to Computational Linguist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Computers, like language, are tools</a:t>
            </a:r>
          </a:p>
          <a:p>
            <a:endParaRPr lang="en-US" dirty="0"/>
          </a:p>
          <a:p>
            <a:r>
              <a:rPr lang="en-US" dirty="0" smtClean="0"/>
              <a:t>Computational linguistics </a:t>
            </a:r>
            <a:r>
              <a:rPr lang="en-US" dirty="0"/>
              <a:t>is more about bringing the computer into language than bringing language into the computer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M*Modal has always been the forefront of this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79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is complex!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 needs a lot of context to be understood properly</a:t>
            </a:r>
          </a:p>
          <a:p>
            <a:r>
              <a:rPr lang="en-US" dirty="0" smtClean="0"/>
              <a:t>Language-Game: Things don’t make sense if we don’t know what “game” we’re playing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5" t="13333" r="23887" b="58597"/>
          <a:stretch/>
        </p:blipFill>
        <p:spPr>
          <a:xfrm>
            <a:off x="1133475" y="3286125"/>
            <a:ext cx="4305300" cy="3327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8" t="46945" r="21049" b="20972"/>
          <a:stretch/>
        </p:blipFill>
        <p:spPr>
          <a:xfrm>
            <a:off x="6591299" y="3286754"/>
            <a:ext cx="4205287" cy="332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9250"/>
            <a:ext cx="10515600" cy="1121161"/>
          </a:xfrm>
        </p:spPr>
        <p:txBody>
          <a:bodyPr>
            <a:normAutofit/>
          </a:bodyPr>
          <a:lstStyle/>
          <a:p>
            <a:r>
              <a:rPr lang="en-US" dirty="0" smtClean="0"/>
              <a:t>List </a:t>
            </a:r>
            <a:r>
              <a:rPr lang="en-US" dirty="0"/>
              <a:t>of </a:t>
            </a:r>
            <a:r>
              <a:rPr lang="en-US" dirty="0" smtClean="0"/>
              <a:t>people who think </a:t>
            </a:r>
            <a:r>
              <a:rPr lang="en-US" dirty="0"/>
              <a:t>we could accurately represent the complexities of human language using computers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925274"/>
            <a:ext cx="10515600" cy="4251690"/>
          </a:xfrm>
        </p:spPr>
        <p:txBody>
          <a:bodyPr/>
          <a:lstStyle/>
          <a:p>
            <a:r>
              <a:rPr lang="en-US" dirty="0" smtClean="0"/>
              <a:t>The US Government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89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“[T]he </a:t>
            </a:r>
            <a:r>
              <a:rPr lang="en-US" dirty="0"/>
              <a:t>computer has opened up to linguists a host of challenges, partial insights, and potentialities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ALPAC, 1966 (p.30)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7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“We have a lot of work to do.”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ALPAC, 1966 (essentially)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04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 smtClean="0"/>
              <a:t>We </a:t>
            </a:r>
            <a:r>
              <a:rPr lang="en-US" dirty="0"/>
              <a:t>have a lot of work to do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so </a:t>
            </a:r>
            <a:r>
              <a:rPr lang="en-US" dirty="0"/>
              <a:t>please keep funding us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ALPAC, 1966 (essentially, and more realistically)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39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0491CE-B683-4774-B2A1-1C40DACF102E}" vid="{6C411C93-9C06-49E4-87D1-97A3942AD6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ClosedLoop2019</Template>
  <TotalTime>4719</TotalTime>
  <Words>1088</Words>
  <Application>Microsoft Office PowerPoint</Application>
  <PresentationFormat>Widescreen</PresentationFormat>
  <Paragraphs>201</Paragraphs>
  <Slides>40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Century Schoolbook</vt:lpstr>
      <vt:lpstr>Office Theme</vt:lpstr>
      <vt:lpstr>Computational Linguistics For People Who Specifically Avoid Computational Linguistics</vt:lpstr>
      <vt:lpstr>PowerPoint Presentation</vt:lpstr>
      <vt:lpstr>PowerPoint Presentation</vt:lpstr>
      <vt:lpstr>PowerPoint Presentation</vt:lpstr>
      <vt:lpstr>Language is complex!</vt:lpstr>
      <vt:lpstr>List of people who think we could accurately represent the complexities of human language using computers</vt:lpstr>
      <vt:lpstr>“[T]he computer has opened up to linguists a host of challenges, partial insights, and potentialities.”</vt:lpstr>
      <vt:lpstr>“We have a lot of work to do.” </vt:lpstr>
      <vt:lpstr>“We have a lot of work to do,  so please keep funding us.”</vt:lpstr>
      <vt:lpstr>Things to do with Computational Linguistics</vt:lpstr>
      <vt:lpstr>PowerPoint Presentation</vt:lpstr>
      <vt:lpstr>Computational Linguistics</vt:lpstr>
      <vt:lpstr>PowerPoint Presentation</vt:lpstr>
      <vt:lpstr>The two main flavors of computational linguistics</vt:lpstr>
      <vt:lpstr>Modeling Language</vt:lpstr>
      <vt:lpstr>How do formal languages relate to each other?</vt:lpstr>
      <vt:lpstr>Lowest Level</vt:lpstr>
      <vt:lpstr>PowerPoint Presentation</vt:lpstr>
      <vt:lpstr>Regular Expressions</vt:lpstr>
      <vt:lpstr>((s?he said|what) ?)*</vt:lpstr>
      <vt:lpstr>Can they represent language?</vt:lpstr>
      <vt:lpstr>Palindromes</vt:lpstr>
      <vt:lpstr>Context-Free Grammars</vt:lpstr>
      <vt:lpstr>Pāṇini</vt:lpstr>
      <vt:lpstr>PowerPoint Presentation</vt:lpstr>
      <vt:lpstr>PowerPoint Presentation</vt:lpstr>
      <vt:lpstr>PowerPoint Presentation</vt:lpstr>
      <vt:lpstr>Just Enough Context-Free Grammar</vt:lpstr>
      <vt:lpstr>Actual M*Modal Grammars</vt:lpstr>
      <vt:lpstr>Actual M*Modal Grammars</vt:lpstr>
      <vt:lpstr>Can they represent Language?</vt:lpstr>
      <vt:lpstr>List of people who think we could accurately represent the complexities of human language using computers</vt:lpstr>
      <vt:lpstr>Transformational Grammars</vt:lpstr>
      <vt:lpstr>English Passivization</vt:lpstr>
      <vt:lpstr>Context-Sensitive Grammars &amp; Turing Machines</vt:lpstr>
      <vt:lpstr>Can we use language, even if we don’t fully understand how it works?</vt:lpstr>
      <vt:lpstr>Natural Language Processing</vt:lpstr>
      <vt:lpstr>“You shall know a word by the company it keeps!”</vt:lpstr>
      <vt:lpstr>Machine Learning</vt:lpstr>
      <vt:lpstr>From Skeptic to Computational Linguist</vt:lpstr>
    </vt:vector>
  </TitlesOfParts>
  <Company>MModal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Linguistics For People Who Specifically Avoid Computational Linguistics</dc:title>
  <dc:creator>martin taylor</dc:creator>
  <cp:lastModifiedBy>martin taylor</cp:lastModifiedBy>
  <cp:revision>84</cp:revision>
  <dcterms:created xsi:type="dcterms:W3CDTF">2019-09-16T14:04:05Z</dcterms:created>
  <dcterms:modified xsi:type="dcterms:W3CDTF">2019-09-24T16:44:06Z</dcterms:modified>
</cp:coreProperties>
</file>